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0" r:id="rId4"/>
  </p:sldMasterIdLst>
  <p:notesMasterIdLst>
    <p:notesMasterId r:id="rId15"/>
  </p:notesMasterIdLst>
  <p:handoutMasterIdLst>
    <p:handoutMasterId r:id="rId16"/>
  </p:handoutMasterIdLst>
  <p:sldIdLst>
    <p:sldId id="281" r:id="rId5"/>
    <p:sldId id="382" r:id="rId6"/>
    <p:sldId id="362" r:id="rId7"/>
    <p:sldId id="383" r:id="rId8"/>
    <p:sldId id="384" r:id="rId9"/>
    <p:sldId id="385" r:id="rId10"/>
    <p:sldId id="386" r:id="rId11"/>
    <p:sldId id="387" r:id="rId12"/>
    <p:sldId id="388" r:id="rId13"/>
    <p:sldId id="389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Pretendard Light" panose="02000403000000020004" pitchFamily="50" charset="-127"/>
      <p:regular r:id="rId18"/>
    </p:embeddedFont>
    <p:embeddedFont>
      <p:font typeface="Pretendard Medium" panose="02000603000000020004" pitchFamily="50" charset="-127"/>
      <p:regular r:id="rId19"/>
    </p:embeddedFont>
    <p:embeddedFont>
      <p:font typeface="Pretendard SemiBold" panose="02000703000000020004" pitchFamily="50" charset="-127"/>
      <p:bold r:id="rId20"/>
    </p:embeddedFont>
    <p:embeddedFont>
      <p:font typeface="Pretendard Thin" panose="02000203000000020004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11/17/2025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2025-11-17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>
              <a:effectLst/>
              <a:latin typeface="+mj-ea"/>
              <a:ea typeface="+mj-ea"/>
            </a:endParaRPr>
          </a:p>
          <a:p>
            <a:pPr rtl="0"/>
            <a:r>
              <a:rPr lang="en-US" altLang="ko-KR">
                <a:latin typeface="+mj-ea"/>
                <a:ea typeface="+mj-ea"/>
              </a:rPr>
              <a:t>ID=d924773e-9a16-4d6d-9803-8cb819e99682</a:t>
            </a:r>
            <a:r>
              <a:rPr lang="ko-KR" altLang="en-US">
                <a:latin typeface="+mj-ea"/>
                <a:ea typeface="+mj-ea"/>
              </a:rPr>
              <a:t>
</a:t>
            </a:r>
            <a:r>
              <a:rPr lang="en-US" altLang="ko-KR">
                <a:latin typeface="+mj-ea"/>
                <a:ea typeface="+mj-ea"/>
              </a:rPr>
              <a:t>Recipe=text_billboard
Type=TextOnly
Variant=0
FamilyID=AccentBoxWalbaum_Zero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직사각형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12.png"/><Relationship Id="rId2" Type="http://schemas.openxmlformats.org/officeDocument/2006/relationships/tags" Target="../tags/tag4.xml"/><Relationship Id="rId16" Type="http://schemas.openxmlformats.org/officeDocument/2006/relationships/image" Target="../media/image16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1.png"/><Relationship Id="rId5" Type="http://schemas.openxmlformats.org/officeDocument/2006/relationships/tags" Target="../tags/tag7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tags" Target="../tags/tag6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tags" Target="../tags/tag13.xml"/><Relationship Id="rId21" Type="http://schemas.openxmlformats.org/officeDocument/2006/relationships/image" Target="../media/image26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tags" Target="../tags/tag1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29.png"/><Relationship Id="rId5" Type="http://schemas.openxmlformats.org/officeDocument/2006/relationships/tags" Target="../tags/tag15.xml"/><Relationship Id="rId15" Type="http://schemas.openxmlformats.org/officeDocument/2006/relationships/image" Target="../media/image8.png"/><Relationship Id="rId23" Type="http://schemas.openxmlformats.org/officeDocument/2006/relationships/image" Target="../media/image28.png"/><Relationship Id="rId10" Type="http://schemas.openxmlformats.org/officeDocument/2006/relationships/tags" Target="../tags/tag20.xml"/><Relationship Id="rId19" Type="http://schemas.openxmlformats.org/officeDocument/2006/relationships/image" Target="../media/image24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0.png"/><Relationship Id="rId2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771" y="2014952"/>
            <a:ext cx="7711410" cy="867930"/>
          </a:xfrm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Lecture 1:</a:t>
            </a:r>
            <a:b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Analytical Inverse Kinematics</a:t>
            </a:r>
            <a:endParaRPr lang="ko-KR" altLang="en-US" sz="2400" baseline="30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Instructor: Daum Park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9EDF7-AE81-5592-0805-39C8C9F77975}"/>
              </a:ext>
            </a:extLst>
          </p:cNvPr>
          <p:cNvSpPr txBox="1"/>
          <p:nvPr/>
        </p:nvSpPr>
        <p:spPr>
          <a:xfrm>
            <a:off x="3047195" y="3201752"/>
            <a:ext cx="6094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Manipulator Inverse Kinematics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A5BCF2-E323-E9A2-4145-DEB3AF67D737}"/>
              </a:ext>
            </a:extLst>
          </p:cNvPr>
          <p:cNvSpPr txBox="1"/>
          <p:nvPr/>
        </p:nvSpPr>
        <p:spPr>
          <a:xfrm>
            <a:off x="3047195" y="3630679"/>
            <a:ext cx="60945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ME77600 – Autumn 2025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6D56F-9208-B09C-9A74-895C888B8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5EE1A-C8FF-0EA8-BC08-6D4689351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Conclusion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C20363-8A28-E76D-5879-09FABDBC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786CF-9F32-8672-EC96-D4A171C99F74}"/>
              </a:ext>
            </a:extLst>
          </p:cNvPr>
          <p:cNvSpPr txBox="1"/>
          <p:nvPr/>
        </p:nvSpPr>
        <p:spPr>
          <a:xfrm>
            <a:off x="381718" y="2066574"/>
            <a:ext cx="11315701" cy="1527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IK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해석적 해를 구하기 위한 여러 방법들이 존재하나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일반적인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6R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매니퓰레이터의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IK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16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 다항식으로 귀결될 수 있을 만큼 복잡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Pieper’s condition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계산적으로 다루기 쉽고 실용적인 제어가 가능한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매니퓰레이터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설계의 청사진을 제공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실제 상용 로봇 대부분은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Pieper’s condition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따르는 구조로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 해석적 해법은 사실상 멸종한 상태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일반적인 구조의 문제는 수치적 방법론의 영역이 되었음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0A20FD-2E59-F939-3742-A461D9C01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17" y="3932081"/>
            <a:ext cx="3000578" cy="224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ther Explicit Representation for the Orientation in Robotics:  Roll-Pitch-Yaw Angles | Mecharithm">
            <a:extLst>
              <a:ext uri="{FF2B5EF4-FFF2-40B4-BE49-F238E27FC236}">
                <a16:creationId xmlns:a16="http://schemas.microsoft.com/office/drawing/2014/main" id="{1D8EE6A0-049D-99A0-7E3D-61057D10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791" y="3904617"/>
            <a:ext cx="4092311" cy="22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21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925A3-B4A9-9C63-5516-3BFFBD9F8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3E994-4842-F478-8286-CEAAA058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Introduction to IK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E02ABC-4910-8109-CD9A-9F4D3BF3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2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9DF98-9B75-8EEC-990F-6286A5C94097}"/>
              </a:ext>
            </a:extLst>
          </p:cNvPr>
          <p:cNvSpPr txBox="1"/>
          <p:nvPr/>
        </p:nvSpPr>
        <p:spPr>
          <a:xfrm>
            <a:off x="381719" y="2066574"/>
            <a:ext cx="10901977" cy="1988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</a:rPr>
              <a:t>Kinematics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로봇 팔을 이용한 작업은 보통 말단장치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(End Effector)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통해 이루어지므로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말단장치와 관절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(Joint)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사이의 움직임 관계를 파악하는 것이 중요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관계를 다루는 학문을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기구학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(Kinematics)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이라고 하며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운동을 유발하는 힘이나 토크를 고려하지 않고 운동 자체를 연구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계산의 방향에 따라 순기구학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(Forward Kinematics, FK)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역기구학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(Inverse Kinematics, IK)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구분됨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2476D5-C769-8CF1-1231-4FBC3B53A9D4}"/>
                  </a:ext>
                </a:extLst>
              </p:cNvPr>
              <p:cNvSpPr txBox="1"/>
              <p:nvPr/>
            </p:nvSpPr>
            <p:spPr>
              <a:xfrm>
                <a:off x="381719" y="4130522"/>
                <a:ext cx="10565202" cy="2011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/>
                  <a:t>Forward Kinematics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각 관절 변수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회전 각도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or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직선 변위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가 주어졌을 때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말단장치의 데카르트 공간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(Cartesian Space)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상의 위치 및 자세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(Pose)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계산하는 과정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각 관절에서 말단장치까지의 변환을 순차적으로 곱해 나가는 방식이며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항상 유일한 해를 가짐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관절 변수 벡터를 </a:t>
                </a:r>
                <a14:m>
                  <m:oMath xmlns:m="http://schemas.openxmlformats.org/officeDocument/2006/math">
                    <m:r>
                      <a:rPr lang="en-US" altLang="ko-KR" sz="1600" b="1" i="0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𝐪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∈</m:t>
                    </m:r>
                    <m:sSup>
                      <m:sSup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Light" panose="02000403000000020004" pitchFamily="50" charset="-127"/>
                          </a:rPr>
                          <m:t>ℝ</m:t>
                        </m:r>
                      </m:e>
                      <m:sup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Light" panose="02000403000000020004" pitchFamily="50" charset="-127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말단장치 포즈를 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𝐱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∈</m:t>
                    </m:r>
                    <m:sSup>
                      <m:sSupPr>
                        <m:ctrlPr>
                          <a:rPr lang="en-US" altLang="ko-K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Light" panose="02000403000000020004" pitchFamily="50" charset="-127"/>
                          </a:rPr>
                        </m:ctrlPr>
                      </m:sSup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Light" panose="02000403000000020004" pitchFamily="50" charset="-127"/>
                          </a:rPr>
                          <m:t>ℝ</m:t>
                        </m:r>
                      </m:e>
                      <m:sup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retendard Light" panose="02000403000000020004" pitchFamily="50" charset="-127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라고 할 때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FK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다음과 같이 함수로 표현됨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2476D5-C769-8CF1-1231-4FBC3B53A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9" y="4130522"/>
                <a:ext cx="10565202" cy="2011833"/>
              </a:xfrm>
              <a:prstGeom prst="rect">
                <a:avLst/>
              </a:prstGeom>
              <a:blipFill>
                <a:blip r:embed="rId3"/>
                <a:stretch>
                  <a:fillRect l="-635" b="-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\documentclass{article}&#10;\usepackage{amsmath}&#10;\pagestyle{empty}&#10;\begin{document}&#10;&#10;$&#10;\mathbf{x}=f(\mathbf{q})\equiv&#10;\begin{bmatrix}&#10;f_1(\mathbf{q}) \\&#10;\vdots \\&#10;f_m(\mathbf{q})&#10;\end{bmatrix}&#10;$&#10;&#10;&#10;\end{document}" title="IguanaTex Bitmap Display">
            <a:extLst>
              <a:ext uri="{FF2B5EF4-FFF2-40B4-BE49-F238E27FC236}">
                <a16:creationId xmlns:a16="http://schemas.microsoft.com/office/drawing/2014/main" id="{CF12E6EE-B87C-BB6E-5329-98BAF13EA1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53473" y="5560711"/>
            <a:ext cx="1685017" cy="7956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0B7245-17D7-2AA9-FCD7-1A02FBB6EE14}"/>
              </a:ext>
            </a:extLst>
          </p:cNvPr>
          <p:cNvSpPr txBox="1"/>
          <p:nvPr/>
        </p:nvSpPr>
        <p:spPr>
          <a:xfrm>
            <a:off x="2097835" y="6297749"/>
            <a:ext cx="973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Joint space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BA59B-F4B5-F942-478C-52822DC3C7F3}"/>
              </a:ext>
            </a:extLst>
          </p:cNvPr>
          <p:cNvSpPr txBox="1"/>
          <p:nvPr/>
        </p:nvSpPr>
        <p:spPr>
          <a:xfrm>
            <a:off x="4141179" y="6297749"/>
            <a:ext cx="973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Task space</a:t>
            </a:r>
            <a:endParaRPr lang="ko-KR" altLang="en-US" sz="12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CBFA7E2-0D50-F2DC-7845-3F1B8D05B664}"/>
              </a:ext>
            </a:extLst>
          </p:cNvPr>
          <p:cNvCxnSpPr>
            <a:stCxn id="12" idx="0"/>
          </p:cNvCxnSpPr>
          <p:nvPr/>
        </p:nvCxnSpPr>
        <p:spPr>
          <a:xfrm flipV="1">
            <a:off x="2584754" y="6038429"/>
            <a:ext cx="0" cy="259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A7F93C-17B8-4E9D-6F7E-A2C4BEC366AB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4625266" y="6054932"/>
            <a:ext cx="2832" cy="24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812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E16AA-C995-9CB6-DCEA-843640EDC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Introduction to IK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50A99-AFA0-FF33-186D-E99ED9F0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14BF4-DB3F-88E8-F990-A89D04E95BC5}"/>
                  </a:ext>
                </a:extLst>
              </p:cNvPr>
              <p:cNvSpPr txBox="1"/>
              <p:nvPr/>
            </p:nvSpPr>
            <p:spPr>
              <a:xfrm>
                <a:off x="381718" y="2066574"/>
                <a:ext cx="11315701" cy="2358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+mn-ea"/>
                    <a:ea typeface="+mn-ea"/>
                  </a:rPr>
                  <a:t>Inverse Kinematics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FK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의 역산으로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원하는 말단장치의 포즈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𝐱</m:t>
                    </m:r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달성하기 위해 필요한 관절 변수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𝐪</m:t>
                    </m:r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찾는 과정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로봇의 작업은 대부분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“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좌표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X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 있는 물체를 집어라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.”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와 같이 작업 공간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(Task Space)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에서 정의되지만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로봇의 실제 제어는 각 관절의 모터를 구동하는 관절 공간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(Joint Space)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에서 이루어지기 때문에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IK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작업 계획과 실제 구동기 궤적 사이를 연결하는 필수적인 변환기 역할을 한다고 볼 수 있음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14BF4-DB3F-88E8-F990-A89D04E9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2066574"/>
                <a:ext cx="11315701" cy="2358146"/>
              </a:xfrm>
              <a:prstGeom prst="rect">
                <a:avLst/>
              </a:prstGeom>
              <a:blipFill>
                <a:blip r:embed="rId3"/>
                <a:stretch>
                  <a:fillRect l="-593"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hat kinematic equations are important for industrial robots?">
            <a:extLst>
              <a:ext uri="{FF2B5EF4-FFF2-40B4-BE49-F238E27FC236}">
                <a16:creationId xmlns:a16="http://schemas.microsoft.com/office/drawing/2014/main" id="{9DDD9B56-D7BB-7161-4125-F3CD0900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10" y="4424720"/>
            <a:ext cx="3958780" cy="199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\documentclass{article}&#10;\usepackage{amsmath}&#10;\pagestyle{empty}&#10;\begin{document}&#10;&#10;$&#10;\mathbf{q}=f^{-1}(\mathbf{x})&#10;$&#10;&#10;&#10;\end{document}" title="IguanaTex Bitmap Display">
            <a:extLst>
              <a:ext uri="{FF2B5EF4-FFF2-40B4-BE49-F238E27FC236}">
                <a16:creationId xmlns:a16="http://schemas.microsoft.com/office/drawing/2014/main" id="{F7C9EFCD-D8BC-FB97-8F56-C5378884FB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34164" y="3041021"/>
            <a:ext cx="923673" cy="2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0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77632-88E9-AAE8-4DE7-1C2F5F74E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08200-FDD2-F8F7-AF26-B806D1C5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Introduction to IK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71FDA6-362F-0D84-D880-DFAAE155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F5AC0A-4238-BCBF-CA2E-821A81A031DC}"/>
                  </a:ext>
                </a:extLst>
              </p:cNvPr>
              <p:cNvSpPr txBox="1"/>
              <p:nvPr/>
            </p:nvSpPr>
            <p:spPr>
              <a:xfrm>
                <a:off x="381718" y="2066574"/>
                <a:ext cx="11315701" cy="2358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+mn-ea"/>
                    <a:ea typeface="+mn-ea"/>
                  </a:rPr>
                  <a:t>Big Challenges in </a:t>
                </a:r>
                <a:r>
                  <a:rPr lang="en-US" altLang="ko-KR" sz="2000" dirty="0">
                    <a:latin typeface="+mn-ea"/>
                  </a:rPr>
                  <a:t>IK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비선형성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(Non-linearity): FK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함수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𝑓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(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𝐪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)</m:t>
                    </m:r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는 삼각함수 관계로 인해 비선형성을 띠므로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선형대수학적 도구를 적용해 역을 구하기 어려움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다중 해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(Multiple Solutions):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하나의 말단장치 포즈를 만족하는 관절 구성이 여러 개 존재할 수 있음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해가 없는 경우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(No Solution):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목표 포즈가 로봇의 작업 영역 밖에 위치하여 도달이 불가능할 수 있음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무한한 해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(Infinite Solutions):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작업을 수행하는 데 필요한 것보다 많은 관절을 가진 여자유도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(Redundant) </a:t>
                </a:r>
                <a:r>
                  <a:rPr lang="ko-KR" altLang="en-US" sz="16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매니퓰레이터의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경우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주어진 포즈에 대해 무한히 많은 해가 존재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F5AC0A-4238-BCBF-CA2E-821A81A0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8" y="2066574"/>
                <a:ext cx="11315701" cy="2358146"/>
              </a:xfrm>
              <a:prstGeom prst="rect">
                <a:avLst/>
              </a:prstGeom>
              <a:blipFill>
                <a:blip r:embed="rId2"/>
                <a:stretch>
                  <a:fillRect l="-593" b="-2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12EC2103-8C18-3828-2E76-03B02952B2CD}"/>
              </a:ext>
            </a:extLst>
          </p:cNvPr>
          <p:cNvGrpSpPr/>
          <p:nvPr/>
        </p:nvGrpSpPr>
        <p:grpSpPr>
          <a:xfrm>
            <a:off x="1645367" y="4523293"/>
            <a:ext cx="3199769" cy="2062435"/>
            <a:chOff x="1645367" y="4523293"/>
            <a:chExt cx="3199769" cy="20624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FB53C38-9065-A49E-6602-3DD0CD95D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367" y="4523293"/>
              <a:ext cx="3199769" cy="183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D4A1AC-AA23-4C93-5C07-540F93FC5207}"/>
                </a:ext>
              </a:extLst>
            </p:cNvPr>
            <p:cNvSpPr txBox="1"/>
            <p:nvPr/>
          </p:nvSpPr>
          <p:spPr>
            <a:xfrm>
              <a:off x="2374335" y="6324118"/>
              <a:ext cx="19388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Non-linearity</a:t>
              </a:r>
              <a:endParaRPr lang="ko-KR" altLang="en-US" sz="11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50B42B-6534-DD8D-8C5B-EA79CDEA3F20}"/>
              </a:ext>
            </a:extLst>
          </p:cNvPr>
          <p:cNvGrpSpPr/>
          <p:nvPr/>
        </p:nvGrpSpPr>
        <p:grpSpPr>
          <a:xfrm>
            <a:off x="6281313" y="4618155"/>
            <a:ext cx="4518366" cy="1963806"/>
            <a:chOff x="6281313" y="4618155"/>
            <a:chExt cx="4518366" cy="1963806"/>
          </a:xfrm>
        </p:grpSpPr>
        <p:pic>
          <p:nvPicPr>
            <p:cNvPr id="3" name="Picture 2" descr="fig:2RIK">
              <a:extLst>
                <a:ext uri="{FF2B5EF4-FFF2-40B4-BE49-F238E27FC236}">
                  <a16:creationId xmlns:a16="http://schemas.microsoft.com/office/drawing/2014/main" id="{1B29A1EB-38A4-D2AF-1FF7-7357436E39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34"/>
            <a:stretch>
              <a:fillRect/>
            </a:stretch>
          </p:blipFill>
          <p:spPr bwMode="auto">
            <a:xfrm>
              <a:off x="6281313" y="4618155"/>
              <a:ext cx="4518366" cy="1544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1D57FA-A521-19E9-8EE2-CCE853989CBB}"/>
                </a:ext>
              </a:extLst>
            </p:cNvPr>
            <p:cNvSpPr txBox="1"/>
            <p:nvPr/>
          </p:nvSpPr>
          <p:spPr>
            <a:xfrm>
              <a:off x="7571059" y="6320351"/>
              <a:ext cx="19388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Multiple Solutions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367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9544A-ED0A-DF98-36EB-A69AD427B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6E65B-CFAA-C11A-B6E9-91840070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Analytical IK</a:t>
            </a:r>
            <a:endParaRPr lang="ko-KR" altLang="en-US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EC178-A4FE-1FDB-39C6-A786E1D5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7B32A-FD29-1C5E-1B8A-96F551621A63}"/>
              </a:ext>
            </a:extLst>
          </p:cNvPr>
          <p:cNvSpPr txBox="1"/>
          <p:nvPr/>
        </p:nvSpPr>
        <p:spPr>
          <a:xfrm>
            <a:off x="381718" y="2066574"/>
            <a:ext cx="11315701" cy="383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</a:rPr>
              <a:t>Analytical Inverse Kinematics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정해진 수학적 공식을 통해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IK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방정식의 해를 직접 계산하는 방식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장점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계산 속도가 매우 빠름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가능한 모든 해를 제공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실시간 계산에 매우 강건함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단점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일반성 부족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일반적인 구조의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매니퓰레이터는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방정식의 비선형성과 복잡성 때문에 해석적 해를 구하기 매우 어려움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b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따라서 주로 자유도가 낮거나 특정 단순화 구조를 가진 로봇에만 적용 가능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로봇의 구성이 변경될 경우 쉽게 적용하기 어려움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67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7EC8B-3BCA-73E8-21AB-88EFFE092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515BD-D218-B960-2B90-068F8273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Analytical IK</a:t>
            </a:r>
            <a:r>
              <a:rPr lang="en-US" altLang="ko-KR" sz="2000" dirty="0">
                <a:latin typeface="+mj-lt"/>
              </a:rPr>
              <a:t> - Geometrical Approach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697EC-8441-6143-FEDA-7780F3F6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E05CD-77B3-EE33-5651-AD67541FD6D4}"/>
              </a:ext>
            </a:extLst>
          </p:cNvPr>
          <p:cNvSpPr txBox="1"/>
          <p:nvPr/>
        </p:nvSpPr>
        <p:spPr>
          <a:xfrm>
            <a:off x="381718" y="2066574"/>
            <a:ext cx="11315701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</a:rPr>
              <a:t>Geometrical Approach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매니퓰레이터의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공간적 기하 구조를 일련의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차원 평면 삼각법 문제로 분해하여 접근하는 방식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코사인 법칙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사인 법칙과 같은 기하학적 관계에 크게 의존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B7115-7423-82F7-ABC4-4667D1C49347}"/>
              </a:ext>
            </a:extLst>
          </p:cNvPr>
          <p:cNvSpPr txBox="1"/>
          <p:nvPr/>
        </p:nvSpPr>
        <p:spPr>
          <a:xfrm>
            <a:off x="381718" y="3541277"/>
            <a:ext cx="11315701" cy="50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</a:rPr>
              <a:t>Example: </a:t>
            </a:r>
            <a:r>
              <a:rPr lang="en-US" altLang="ko-KR" sz="2000" dirty="0">
                <a:latin typeface="+mn-ea"/>
              </a:rPr>
              <a:t>Planar 2-R Manipulator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A2EF77-C63C-F610-C3BA-1B370E2014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18" y="4266673"/>
            <a:ext cx="2434224" cy="1980859"/>
          </a:xfrm>
          <a:prstGeom prst="rect">
            <a:avLst/>
          </a:prstGeom>
        </p:spPr>
      </p:pic>
      <p:pic>
        <p:nvPicPr>
          <p:cNvPr id="29" name="그림 28" descr="\documentclass{article}&#10;\usepackage{amsmath}&#10;\pagestyle{empty}&#10;\begin{document}&#10;&#10;\begin{align*}&#10;x^2+y^2&amp;=l_1^2+l_2^2-2l_1l_2\cos{(\pi-\theta_2)}\\&#10;&amp;=l_1^2+l_2^2+2l_1l_2\cos{(\theta_2)}\\&#10;\theta_2&amp;=\pm \arccos{\left(\frac{x^2+y^2-l_1^2-l_2^2}{2l_1l_2}\right)}&#10;\end{align*}&#10;&#10;\end{document}" title="IguanaTex Bitmap Display">
            <a:extLst>
              <a:ext uri="{FF2B5EF4-FFF2-40B4-BE49-F238E27FC236}">
                <a16:creationId xmlns:a16="http://schemas.microsoft.com/office/drawing/2014/main" id="{C3A1A2E4-7C5F-CFB0-B8AA-8A35E17B29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45777" y="4702622"/>
            <a:ext cx="3228282" cy="108142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3EC6ED-0226-E6AF-5118-ACCCFC42E329}"/>
              </a:ext>
            </a:extLst>
          </p:cNvPr>
          <p:cNvCxnSpPr/>
          <p:nvPr/>
        </p:nvCxnSpPr>
        <p:spPr>
          <a:xfrm flipV="1">
            <a:off x="750498" y="4641011"/>
            <a:ext cx="1371600" cy="131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원호 54">
            <a:extLst>
              <a:ext uri="{FF2B5EF4-FFF2-40B4-BE49-F238E27FC236}">
                <a16:creationId xmlns:a16="http://schemas.microsoft.com/office/drawing/2014/main" id="{EB21E387-9EF3-CD94-B93B-9240E78A5FA9}"/>
              </a:ext>
            </a:extLst>
          </p:cNvPr>
          <p:cNvSpPr/>
          <p:nvPr/>
        </p:nvSpPr>
        <p:spPr>
          <a:xfrm>
            <a:off x="1042991" y="5566320"/>
            <a:ext cx="233360" cy="219319"/>
          </a:xfrm>
          <a:prstGeom prst="arc">
            <a:avLst>
              <a:gd name="adj1" fmla="val 15749791"/>
              <a:gd name="adj2" fmla="val 14453"/>
            </a:avLst>
          </a:prstGeom>
          <a:noFill/>
          <a:ln w="12700">
            <a:solidFill>
              <a:schemeClr val="accent1">
                <a:lumMod val="75000"/>
              </a:schemeClr>
            </a:solidFill>
            <a:prstDash val="sysDash"/>
            <a:headEnd type="stealth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04163128-C584-55FA-7846-FC9ECDA99067}"/>
              </a:ext>
            </a:extLst>
          </p:cNvPr>
          <p:cNvSpPr/>
          <p:nvPr/>
        </p:nvSpPr>
        <p:spPr>
          <a:xfrm>
            <a:off x="672832" y="5734829"/>
            <a:ext cx="400207" cy="400207"/>
          </a:xfrm>
          <a:prstGeom prst="arc">
            <a:avLst>
              <a:gd name="adj1" fmla="val 17909373"/>
              <a:gd name="adj2" fmla="val 292314"/>
            </a:avLst>
          </a:prstGeom>
          <a:noFill/>
          <a:ln w="12700">
            <a:solidFill>
              <a:schemeClr val="accent1">
                <a:lumMod val="75000"/>
              </a:schemeClr>
            </a:solidFill>
            <a:prstDash val="sysDash"/>
            <a:headEnd type="stealth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\documentclass{article}&#10;\usepackage{amsmath}&#10;\pagestyle{empty}&#10;\begin{document}&#10;&#10;&#10;$\alpha$&#10;&#10;\end{document}" title="IguanaTex Bitmap Display">
            <a:extLst>
              <a:ext uri="{FF2B5EF4-FFF2-40B4-BE49-F238E27FC236}">
                <a16:creationId xmlns:a16="http://schemas.microsoft.com/office/drawing/2014/main" id="{3D146985-89C1-C260-0257-E82DB88A20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2991" y="5490502"/>
            <a:ext cx="70876" cy="57158"/>
          </a:xfrm>
          <a:prstGeom prst="rect">
            <a:avLst/>
          </a:prstGeom>
        </p:spPr>
      </p:pic>
      <p:pic>
        <p:nvPicPr>
          <p:cNvPr id="1024" name="그림 1023" descr="\documentclass{article}&#10;\usepackage{amsmath}&#10;\pagestyle{empty}&#10;\begin{document}&#10;&#10;&#10;$\beta$&#10;&#10;\end{document}" title="IguanaTex Bitmap Display">
            <a:extLst>
              <a:ext uri="{FF2B5EF4-FFF2-40B4-BE49-F238E27FC236}">
                <a16:creationId xmlns:a16="http://schemas.microsoft.com/office/drawing/2014/main" id="{07F679FB-92AE-2C1C-3D10-796E47E3F66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08315" y="6018443"/>
            <a:ext cx="69352" cy="113554"/>
          </a:xfrm>
          <a:prstGeom prst="rect">
            <a:avLst/>
          </a:prstGeom>
        </p:spPr>
      </p:pic>
      <p:pic>
        <p:nvPicPr>
          <p:cNvPr id="19" name="그림 18" descr="\documentclass{article}&#10;\usepackage{amsmath}&#10;\pagestyle{empty}&#10;\begin{document}&#10;&#10;\begin{align*}&#10;\alpha&amp;=\arctan{\left(\frac{l_2\sin{\theta_2}}{l_1+l_2\cos{\theta_2}}\right)}\\&#10;\beta&amp;=\arctan{\left(\frac{y}{x}\right)}=\theta_1+\alpha\\&#10;\theta_1&amp;=\arctan{\left(\frac{y}{x}\right)}-\arctan{\left(\frac{l_2\sin{\theta_2}}{l_1+l_2\cos{\theta_2}}\right)}&#10;\end{align*}&#10;&#10;\end{document}" title="IguanaTex Bitmap Display">
            <a:extLst>
              <a:ext uri="{FF2B5EF4-FFF2-40B4-BE49-F238E27FC236}">
                <a16:creationId xmlns:a16="http://schemas.microsoft.com/office/drawing/2014/main" id="{2DB6BA3F-1240-287F-815C-1A6D254B62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601547" y="4641011"/>
            <a:ext cx="3444339" cy="1410659"/>
          </a:xfrm>
          <a:prstGeom prst="rect">
            <a:avLst/>
          </a:prstGeom>
        </p:spPr>
      </p:pic>
      <p:pic>
        <p:nvPicPr>
          <p:cNvPr id="22" name="그림 21" descr="\documentclass{article}&#10;\usepackage{amsmath}&#10;\pagestyle{empty}&#10;\begin{document}&#10;&#10;&#10;$A$&#10;&#10;\end{document}" title="IguanaTex Bitmap Display">
            <a:extLst>
              <a:ext uri="{FF2B5EF4-FFF2-40B4-BE49-F238E27FC236}">
                <a16:creationId xmlns:a16="http://schemas.microsoft.com/office/drawing/2014/main" id="{D086CF64-3908-059F-5AD8-5125D65A86E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807866" y="5490502"/>
            <a:ext cx="88404" cy="89929"/>
          </a:xfrm>
          <a:prstGeom prst="rect">
            <a:avLst/>
          </a:prstGeom>
        </p:spPr>
      </p:pic>
      <p:pic>
        <p:nvPicPr>
          <p:cNvPr id="25" name="그림 24" descr="\documentclass{article}&#10;\usepackage{amsmath}&#10;\pagestyle{empty}&#10;\begin{document}&#10;&#10;&#10;$B$&#10;&#10;\end{document}" title="IguanaTex Bitmap Display">
            <a:extLst>
              <a:ext uri="{FF2B5EF4-FFF2-40B4-BE49-F238E27FC236}">
                <a16:creationId xmlns:a16="http://schemas.microsoft.com/office/drawing/2014/main" id="{570036E5-E8B0-89B7-7D8B-2FBEB38869A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199764" y="4702622"/>
            <a:ext cx="90690" cy="8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A5B172-DE7D-259E-222E-2765FE1507D4}"/>
                  </a:ext>
                </a:extLst>
              </p:cNvPr>
              <p:cNvSpPr txBox="1"/>
              <p:nvPr/>
            </p:nvSpPr>
            <p:spPr>
              <a:xfrm>
                <a:off x="3229721" y="4244369"/>
                <a:ext cx="34443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𝑂𝐴𝐵</m:t>
                    </m:r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에 대해 코사인 법칙 적용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A5B172-DE7D-259E-222E-2765FE150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721" y="4244369"/>
                <a:ext cx="3444339" cy="338554"/>
              </a:xfrm>
              <a:prstGeom prst="rect">
                <a:avLst/>
              </a:prstGeom>
              <a:blipFill>
                <a:blip r:embed="rId1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309DC5-C0B1-23AD-31B5-504F50895F81}"/>
                  </a:ext>
                </a:extLst>
              </p:cNvPr>
              <p:cNvSpPr txBox="1"/>
              <p:nvPr/>
            </p:nvSpPr>
            <p:spPr>
              <a:xfrm>
                <a:off x="7303894" y="4244369"/>
                <a:ext cx="344433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앞서 구한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대입해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계산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309DC5-C0B1-23AD-31B5-504F5089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894" y="4244369"/>
                <a:ext cx="3444339" cy="338554"/>
              </a:xfrm>
              <a:prstGeom prst="rect">
                <a:avLst/>
              </a:prstGeom>
              <a:blipFill>
                <a:blip r:embed="rId16"/>
                <a:stretch>
                  <a:fillRect l="-885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170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2A8AA-E059-7027-FFCF-91E116B9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FDDC0-EAA7-651B-398E-7ED92D0D0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Analytical IK</a:t>
            </a:r>
            <a:r>
              <a:rPr lang="en-US" altLang="ko-KR" sz="2000" dirty="0">
                <a:latin typeface="+mj-lt"/>
              </a:rPr>
              <a:t> - Algebraic Approach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8000AF-F702-A5FF-B11E-91AE0198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46B539-79D5-8FF2-EADE-EDAB326FDC95}"/>
              </a:ext>
            </a:extLst>
          </p:cNvPr>
          <p:cNvSpPr txBox="1"/>
          <p:nvPr/>
        </p:nvSpPr>
        <p:spPr>
          <a:xfrm>
            <a:off x="381718" y="2066574"/>
            <a:ext cx="11315701" cy="125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Algebraic Approach</a:t>
            </a:r>
            <a:endParaRPr lang="en-US" altLang="ko-KR" sz="20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일반적으로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DH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파라미터를 사용하여 유도된 전체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FK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변환 행렬로부터 비선형 연립방정식을 구성하고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이를 대수적으로 풀어 해를 계산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코사인 법칙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사인 법칙과 같은 기하학적 관계에 크게 의존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654ED-6ABC-42F4-36F3-1DD313BBCE19}"/>
              </a:ext>
            </a:extLst>
          </p:cNvPr>
          <p:cNvSpPr txBox="1"/>
          <p:nvPr/>
        </p:nvSpPr>
        <p:spPr>
          <a:xfrm>
            <a:off x="381718" y="3541277"/>
            <a:ext cx="11315701" cy="50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DH</a:t>
            </a:r>
            <a:r>
              <a:rPr lang="en-US" altLang="ko-KR" sz="2000" dirty="0">
                <a:latin typeface="+mn-ea"/>
                <a:ea typeface="+mn-ea"/>
              </a:rPr>
              <a:t>(</a:t>
            </a:r>
            <a:r>
              <a:rPr lang="en-US" altLang="ko-KR" sz="2000" dirty="0" err="1">
                <a:latin typeface="+mn-ea"/>
              </a:rPr>
              <a:t>Denavit</a:t>
            </a:r>
            <a:r>
              <a:rPr lang="en-US" altLang="ko-KR" sz="2000" dirty="0">
                <a:latin typeface="+mn-ea"/>
              </a:rPr>
              <a:t>–</a:t>
            </a:r>
            <a:r>
              <a:rPr lang="en-US" altLang="ko-KR" sz="2000" dirty="0" err="1">
                <a:latin typeface="+mn-ea"/>
              </a:rPr>
              <a:t>Hartenberg</a:t>
            </a:r>
            <a:r>
              <a:rPr lang="en-US" altLang="ko-KR" sz="2000" dirty="0">
                <a:latin typeface="+mn-ea"/>
              </a:rPr>
              <a:t>) Matrix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E9305D-EDA1-0D8C-A846-F88DB7F1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543" y="3287437"/>
            <a:ext cx="2898476" cy="212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\documentclass{article}&#10;\usepackage{amsmath}&#10;\pagestyle{empty}&#10;\begin{document}&#10;\[&#10;{^{n-1}T_n} =&#10;\left[&#10;\begin{array}{ccc|c}&#10;\cos \theta_n &amp; -\sin \theta_n \cos \alpha_n &amp; \sin \theta_n \sin \alpha_n &amp; a_n \cos \theta_n \\&#10;\sin \theta_n &amp; \cos \theta_n \cos \alpha_n &amp; -\cos \theta_n \sin \alpha_n &amp; a_n \sin \theta_n \\&#10;0 &amp; \sin \alpha_n &amp; \cos \alpha_n &amp; d_n \\&#10;\hline&#10;0 &amp; 0 &amp; 0 &amp; 1&#10;\end{array}&#10;\right]&#10;=&#10;\left[&#10;\begin{array}{ccc|c}&#10;\multicolumn{3}{c|}{R} &amp; T \\&#10;\hline&#10;0 &amp; 0 &amp; 0 &amp; 1&#10;\end{array}&#10;\right]&#10;\]&#10;\end{document}" title="IguanaTex Bitmap Display">
            <a:extLst>
              <a:ext uri="{FF2B5EF4-FFF2-40B4-BE49-F238E27FC236}">
                <a16:creationId xmlns:a16="http://schemas.microsoft.com/office/drawing/2014/main" id="{8BF0FA41-64CF-3D1B-EBBF-9A3CDCFD77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08534" y="4408776"/>
            <a:ext cx="6908113" cy="919100"/>
          </a:xfrm>
          <a:prstGeom prst="rect">
            <a:avLst/>
          </a:prstGeom>
        </p:spPr>
      </p:pic>
      <p:pic>
        <p:nvPicPr>
          <p:cNvPr id="14" name="그림 13" descr="\documentclass{article}&#10;\usepackage{amsmath}&#10;\pagestyle{empty}&#10;\begin{document}&#10;&#10;$&#10;^0T_ n={}^0T_1{}^1T_2 \cdots {}^{n-1}T_n = X&#10;$&#10;&#10;&#10;\end{document}" title="IguanaTex Bitmap Display">
            <a:extLst>
              <a:ext uri="{FF2B5EF4-FFF2-40B4-BE49-F238E27FC236}">
                <a16:creationId xmlns:a16="http://schemas.microsoft.com/office/drawing/2014/main" id="{93829E81-98B3-B8D0-4758-D5A3C73030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08535" y="6105932"/>
            <a:ext cx="2319471" cy="1863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AF9A85-E28A-7FB5-5AD6-0E033347C883}"/>
              </a:ext>
            </a:extLst>
          </p:cNvPr>
          <p:cNvSpPr txBox="1"/>
          <p:nvPr/>
        </p:nvSpPr>
        <p:spPr>
          <a:xfrm>
            <a:off x="494580" y="5507326"/>
            <a:ext cx="8528315" cy="41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End-effector pose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라고 할 때</a:t>
            </a:r>
            <a:r>
              <a:rPr lang="en-US" altLang="ko-KR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관절 각도 변수들에 대한 다음과 같은 비선형 연립방정식이 구성됨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17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2066D-2AA9-B674-651F-A539B155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0B5EB-6E6D-0E5E-1FF9-079CB461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Analytical IK</a:t>
            </a:r>
            <a:r>
              <a:rPr lang="en-US" altLang="ko-KR" sz="2000" dirty="0">
                <a:latin typeface="+mj-lt"/>
              </a:rPr>
              <a:t> - Algebraic Approach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3F83D-A767-D574-B2C5-3B8C197E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57199-E151-9A2A-5DCB-AD3B69B962B2}"/>
              </a:ext>
            </a:extLst>
          </p:cNvPr>
          <p:cNvSpPr txBox="1"/>
          <p:nvPr/>
        </p:nvSpPr>
        <p:spPr>
          <a:xfrm>
            <a:off x="381718" y="2066574"/>
            <a:ext cx="11315701" cy="50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Example: Planar 2-R Manipulator</a:t>
            </a:r>
            <a:endParaRPr lang="en-US" altLang="ko-KR" sz="2000" dirty="0">
              <a:latin typeface="+mn-ea"/>
              <a:ea typeface="+mn-ea"/>
            </a:endParaRPr>
          </a:p>
        </p:txBody>
      </p:sp>
      <p:pic>
        <p:nvPicPr>
          <p:cNvPr id="31" name="그림 30" descr="\documentclass{article}&#10;\usepackage{amsmath}&#10;\pagestyle{empty}&#10;\begin{document}&#10;\[&#10;^0T_1 =&#10;\left[&#10;\begin{array}{cccc}&#10;\cos \theta_1 &amp; -\sin \theta_1 &amp; 0 &amp; l_1 \cos \theta_1 \\&#10;\sin \theta_1 &amp; \cos \theta_1 &amp; 0 &amp; l_1 \sin \theta_1 \\&#10;0 &amp; 0 &amp; 1 &amp; 0 \\&#10;0 &amp; 0 &amp; 0 &amp; 1&#10;\end{array}&#10;\right]&#10;\]&#10;\end{document}" title="IguanaTex Bitmap Display">
            <a:extLst>
              <a:ext uri="{FF2B5EF4-FFF2-40B4-BE49-F238E27FC236}">
                <a16:creationId xmlns:a16="http://schemas.microsoft.com/office/drawing/2014/main" id="{4AF57A6F-5153-55D8-99E3-BC128867C2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291408" y="2643194"/>
            <a:ext cx="2809705" cy="7784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369E7C-48F6-952A-D2EA-0C936BC4BE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718" y="2612391"/>
            <a:ext cx="2434224" cy="1980859"/>
          </a:xfrm>
          <a:prstGeom prst="rect">
            <a:avLst/>
          </a:prstGeom>
        </p:spPr>
      </p:pic>
      <p:pic>
        <p:nvPicPr>
          <p:cNvPr id="57" name="그림 56" descr="\documentclass{article}&#10;\usepackage{amsmath}&#10;\pagestyle{empty}&#10;\begin{document}&#10;&#10;&#10;\begin{tabular}{|l|c|c|c|c|}&#10;\hline&#10;\text{Link} &amp; $a_i$ &amp; $\alpha_i$ &amp; $d_i$ &amp; $\theta_i$ \\&#10;\hline&#10;1 &amp; $l_1$ &amp; 0 &amp; 0 &amp; $\theta_1$ \\&#10;2 &amp; $l_2$ &amp; 0 &amp; 0 &amp; $\theta_2$ \\&#10;\hline&#10;\end{tabular}&#10;&#10;&#10;\end{document}" title="IguanaTex Bitmap Display">
            <a:extLst>
              <a:ext uri="{FF2B5EF4-FFF2-40B4-BE49-F238E27FC236}">
                <a16:creationId xmlns:a16="http://schemas.microsoft.com/office/drawing/2014/main" id="{43F333BB-81F1-4A74-FD17-E02E65ABF3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004879" y="2714176"/>
            <a:ext cx="1889436" cy="604385"/>
          </a:xfrm>
          <a:prstGeom prst="rect">
            <a:avLst/>
          </a:prstGeom>
        </p:spPr>
      </p:pic>
      <p:pic>
        <p:nvPicPr>
          <p:cNvPr id="34" name="그림 33" descr="\documentclass{article}&#10;\usepackage{amsmath}&#10;\pagestyle{empty}&#10;\begin{document}&#10;\[&#10;^1T_2 =&#10;\left[&#10;\begin{array}{cccc}&#10;\cos \theta_2 &amp; -\sin \theta_2 &amp; 0 &amp; l_2 \cos \theta_2 \\&#10;\sin \theta_2 &amp; \cos \theta_2 &amp; 0 &amp; l_2 \sin \theta_2 \\&#10;0 &amp; 0 &amp; 1 &amp; 0 \\&#10;0 &amp; 0 &amp; 0 &amp; 1&#10;\end{array}&#10;\right]&#10;\]&#10;\end{document}" title="IguanaTex Bitmap Display">
            <a:extLst>
              <a:ext uri="{FF2B5EF4-FFF2-40B4-BE49-F238E27FC236}">
                <a16:creationId xmlns:a16="http://schemas.microsoft.com/office/drawing/2014/main" id="{81D24026-ECC1-B55D-4ECF-450AD4E3C9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478881" y="2631600"/>
            <a:ext cx="2804815" cy="778463"/>
          </a:xfrm>
          <a:prstGeom prst="rect">
            <a:avLst/>
          </a:prstGeom>
        </p:spPr>
      </p:pic>
      <p:pic>
        <p:nvPicPr>
          <p:cNvPr id="43" name="그림 42" descr="\documentclass{article}&#10;\usepackage{amsmath}&#10;\pagestyle{empty}&#10;\begin{document}&#10;\[&#10;^0T_2 = {}^0T_1 {}^1T_2 =&#10;\left[&#10;\begin{array}{cccc}&#10;\cos (\theta_1+\theta_2) &amp; -\sin (\theta_1+\theta_2) &amp; 0 &amp; l_1 \cos \theta_1 + l_2 \cos (\theta_1+\theta_2) \\&#10;\sin (\theta_1+\theta_2) &amp; \cos (\theta_1+\theta_2) &amp; 0 &amp; l_1 \sin \theta_1 + l_2 \sin (\theta_1+\theta_2) \\&#10;0 &amp; 0 &amp; 1 &amp; 0 \\&#10;0 &amp; 0 &amp; 0 &amp; 1&#10;\end{array}&#10;\right]&#10;\]&#10;\end{document}" title="IguanaTex Bitmap Display">
            <a:extLst>
              <a:ext uri="{FF2B5EF4-FFF2-40B4-BE49-F238E27FC236}">
                <a16:creationId xmlns:a16="http://schemas.microsoft.com/office/drawing/2014/main" id="{7E5F347B-C5C6-FC5E-3235-BAD1E5CC27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427292" y="3693838"/>
            <a:ext cx="5588115" cy="778463"/>
          </a:xfrm>
          <a:prstGeom prst="rect">
            <a:avLst/>
          </a:prstGeom>
        </p:spPr>
      </p:pic>
      <p:pic>
        <p:nvPicPr>
          <p:cNvPr id="48" name="그림 47" descr="\documentclass{article}&#10;\usepackage{amsmath}&#10;\pagestyle{empty}&#10;\begin{document}&#10;$&#10;x=l_1 \cos \theta_1 + l_2 \cos (\theta_1+\theta_2)&#10;$&#10;\end{document}" title="IguanaTex Bitmap Display">
            <a:extLst>
              <a:ext uri="{FF2B5EF4-FFF2-40B4-BE49-F238E27FC236}">
                <a16:creationId xmlns:a16="http://schemas.microsoft.com/office/drawing/2014/main" id="{8FB6DD03-9936-18D7-E324-8D0948060EC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9678892" y="3839532"/>
            <a:ext cx="2018527" cy="162343"/>
          </a:xfrm>
          <a:prstGeom prst="rect">
            <a:avLst/>
          </a:prstGeom>
        </p:spPr>
      </p:pic>
      <p:pic>
        <p:nvPicPr>
          <p:cNvPr id="51" name="그림 50" descr="\documentclass{article}&#10;\usepackage{amsmath}&#10;\pagestyle{empty}&#10;\begin{document}&#10;$&#10;y=l_1 \sin \theta_1 + l_2 \sin (\theta_1+\theta_2)&#10;$&#10;\end{document}" title="IguanaTex Bitmap Display">
            <a:extLst>
              <a:ext uri="{FF2B5EF4-FFF2-40B4-BE49-F238E27FC236}">
                <a16:creationId xmlns:a16="http://schemas.microsoft.com/office/drawing/2014/main" id="{4D892B04-1D6F-E882-A0D4-5DD9146AE87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9678892" y="4156640"/>
            <a:ext cx="1974519" cy="162343"/>
          </a:xfrm>
          <a:prstGeom prst="rect">
            <a:avLst/>
          </a:prstGeom>
        </p:spPr>
      </p:pic>
      <p:pic>
        <p:nvPicPr>
          <p:cNvPr id="53" name="그림 52" descr="\documentclass{article}&#10;\usepackage{amsmath}&#10;\pagestyle{empty}&#10;\begin{document}&#10;$&#10;x^2+y^2=l_1^2+l_2^2+2l_1l_2\cos\theta_2&#10;$&#10;&#10;\end{document}" title="IguanaTex Bitmap Display">
            <a:extLst>
              <a:ext uri="{FF2B5EF4-FFF2-40B4-BE49-F238E27FC236}">
                <a16:creationId xmlns:a16="http://schemas.microsoft.com/office/drawing/2014/main" id="{1709F14C-8123-7763-0E71-BED97B82899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440931" y="4776153"/>
            <a:ext cx="2109479" cy="175057"/>
          </a:xfrm>
          <a:prstGeom prst="rect">
            <a:avLst/>
          </a:prstGeom>
        </p:spPr>
      </p:pic>
      <p:pic>
        <p:nvPicPr>
          <p:cNvPr id="55" name="그림 54" descr="\documentclass{article}&#10;\usepackage{amsmath}&#10;\pagestyle{empty}&#10;\begin{document}&#10;$&#10;\theta_2=\pm \arccos{\left(\frac{x^2+y^2-l_1^2-l_2^2}{2l_1l_2}\right)}&#10;$&#10;\end{document}" title="IguanaTex Bitmap Display">
            <a:extLst>
              <a:ext uri="{FF2B5EF4-FFF2-40B4-BE49-F238E27FC236}">
                <a16:creationId xmlns:a16="http://schemas.microsoft.com/office/drawing/2014/main" id="{3B02CC35-0FC9-D717-A772-9B5BAB45F05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392678" y="4717963"/>
            <a:ext cx="1960828" cy="291435"/>
          </a:xfrm>
          <a:prstGeom prst="rect">
            <a:avLst/>
          </a:prstGeom>
        </p:spPr>
      </p:pic>
      <p:pic>
        <p:nvPicPr>
          <p:cNvPr id="1024" name="그림 1023" descr="\documentclass{article}&#10;\usepackage{amsmath}&#10;\pagestyle{empty}&#10;\begin{document}&#10;$&#10;y=l_1 \sin \theta_1 + l_2 (\sin \theta_1 \cos\theta_2 + \cos\theta_1\sin\theta_2)&#10;=(l_1+l_2\cos\theta_2)\sin\theta_1+\cos\theta_1\sin\theta_2&#10;$&#10;\end{document}" title="IguanaTex Bitmap Display">
            <a:extLst>
              <a:ext uri="{FF2B5EF4-FFF2-40B4-BE49-F238E27FC236}">
                <a16:creationId xmlns:a16="http://schemas.microsoft.com/office/drawing/2014/main" id="{FDD7A0A5-7B3F-1F3A-ACDB-115B352AC29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17059" y="5548557"/>
            <a:ext cx="5356335" cy="162343"/>
          </a:xfrm>
          <a:prstGeom prst="rect">
            <a:avLst/>
          </a:prstGeom>
        </p:spPr>
      </p:pic>
      <p:pic>
        <p:nvPicPr>
          <p:cNvPr id="1027" name="그림 1026" descr="\documentclass{article}&#10;\usepackage{amsmath}&#10;\pagestyle{empty}&#10;\begin{document}&#10;$&#10;a\cos\theta+b\sin\theta=c&#10;$&#10;&#10;\end{document}" title="IguanaTex Bitmap Display">
            <a:extLst>
              <a:ext uri="{FF2B5EF4-FFF2-40B4-BE49-F238E27FC236}">
                <a16:creationId xmlns:a16="http://schemas.microsoft.com/office/drawing/2014/main" id="{B7EE270C-7072-5DF5-CCEA-5BA4C76ECE0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17059" y="6045880"/>
            <a:ext cx="1320258" cy="128114"/>
          </a:xfrm>
          <a:prstGeom prst="rect">
            <a:avLst/>
          </a:prstGeom>
        </p:spPr>
      </p:pic>
      <p:pic>
        <p:nvPicPr>
          <p:cNvPr id="1029" name="그림 1028" descr="\documentclass{article}&#10;\usepackage{amsmath}&#10;\pagestyle{empty}&#10;\begin{document}&#10;&#10;$&#10;\theta=\tan^{-1}\left(\frac{c}{\pm \sqrt{a^2+b^2-c^2}}\right)-\tan^{-1}\left(\frac{a}{b}\right)&#10;$&#10;\end{document}" title="IguanaTex Bitmap Display">
            <a:extLst>
              <a:ext uri="{FF2B5EF4-FFF2-40B4-BE49-F238E27FC236}">
                <a16:creationId xmlns:a16="http://schemas.microsoft.com/office/drawing/2014/main" id="{B0BC142D-D497-2D31-39A9-F55D2A66F37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2824227" y="5997183"/>
            <a:ext cx="2612155" cy="291435"/>
          </a:xfrm>
          <a:prstGeom prst="rect">
            <a:avLst/>
          </a:prstGeom>
        </p:spPr>
      </p:pic>
      <p:pic>
        <p:nvPicPr>
          <p:cNvPr id="1032" name="그림 1031" descr="\documentclass{article}&#10;\usepackage{amsmath}&#10;\pagestyle{empty}&#10;\begin{document}&#10;$&#10;\theta_1=\arctan{\left(\frac{y}{x}\right)}-\arctan{\left(\frac{l_2\sin{\theta_2}}{l_1+l_2\cos{\theta_2}}\right)}&#10;$&#10;\end{document}" title="IguanaTex Bitmap Display">
            <a:extLst>
              <a:ext uri="{FF2B5EF4-FFF2-40B4-BE49-F238E27FC236}">
                <a16:creationId xmlns:a16="http://schemas.microsoft.com/office/drawing/2014/main" id="{E38E1477-F520-6B58-944B-F68AF80361C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6221349" y="5995474"/>
            <a:ext cx="2631714" cy="291435"/>
          </a:xfrm>
          <a:prstGeom prst="rect">
            <a:avLst/>
          </a:prstGeom>
        </p:spPr>
      </p:pic>
      <p:sp>
        <p:nvSpPr>
          <p:cNvPr id="1033" name="화살표: 오른쪽 1032">
            <a:extLst>
              <a:ext uri="{FF2B5EF4-FFF2-40B4-BE49-F238E27FC236}">
                <a16:creationId xmlns:a16="http://schemas.microsoft.com/office/drawing/2014/main" id="{CF4A248A-E7E9-D563-FA9F-0853E917EC44}"/>
              </a:ext>
            </a:extLst>
          </p:cNvPr>
          <p:cNvSpPr/>
          <p:nvPr/>
        </p:nvSpPr>
        <p:spPr>
          <a:xfrm>
            <a:off x="2982625" y="3988183"/>
            <a:ext cx="303582" cy="190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화살표: 오른쪽 1033">
            <a:extLst>
              <a:ext uri="{FF2B5EF4-FFF2-40B4-BE49-F238E27FC236}">
                <a16:creationId xmlns:a16="http://schemas.microsoft.com/office/drawing/2014/main" id="{EC5565CA-6F43-30B8-FD3C-2B121E0C4AAA}"/>
              </a:ext>
            </a:extLst>
          </p:cNvPr>
          <p:cNvSpPr/>
          <p:nvPr/>
        </p:nvSpPr>
        <p:spPr>
          <a:xfrm>
            <a:off x="9217544" y="3987756"/>
            <a:ext cx="303582" cy="190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화살표: 오른쪽 1034">
            <a:extLst>
              <a:ext uri="{FF2B5EF4-FFF2-40B4-BE49-F238E27FC236}">
                <a16:creationId xmlns:a16="http://schemas.microsoft.com/office/drawing/2014/main" id="{47FFCB53-D060-B64E-D0B1-00E2D96E2590}"/>
              </a:ext>
            </a:extLst>
          </p:cNvPr>
          <p:cNvSpPr/>
          <p:nvPr/>
        </p:nvSpPr>
        <p:spPr>
          <a:xfrm>
            <a:off x="2982625" y="4768370"/>
            <a:ext cx="303582" cy="190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화살표: 오른쪽 1035">
            <a:extLst>
              <a:ext uri="{FF2B5EF4-FFF2-40B4-BE49-F238E27FC236}">
                <a16:creationId xmlns:a16="http://schemas.microsoft.com/office/drawing/2014/main" id="{80B85A0E-BF33-3A92-23DD-3B598A69F73D}"/>
              </a:ext>
            </a:extLst>
          </p:cNvPr>
          <p:cNvSpPr/>
          <p:nvPr/>
        </p:nvSpPr>
        <p:spPr>
          <a:xfrm>
            <a:off x="5819753" y="4768370"/>
            <a:ext cx="303582" cy="190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화살표: 오른쪽 1036">
            <a:extLst>
              <a:ext uri="{FF2B5EF4-FFF2-40B4-BE49-F238E27FC236}">
                <a16:creationId xmlns:a16="http://schemas.microsoft.com/office/drawing/2014/main" id="{3879CFFF-5439-B6D5-DC43-307ECF2AEF0B}"/>
              </a:ext>
            </a:extLst>
          </p:cNvPr>
          <p:cNvSpPr/>
          <p:nvPr/>
        </p:nvSpPr>
        <p:spPr>
          <a:xfrm>
            <a:off x="2278981" y="6045880"/>
            <a:ext cx="303582" cy="190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화살표: 오른쪽 1037">
            <a:extLst>
              <a:ext uri="{FF2B5EF4-FFF2-40B4-BE49-F238E27FC236}">
                <a16:creationId xmlns:a16="http://schemas.microsoft.com/office/drawing/2014/main" id="{CEFBE935-C66A-2A64-1588-81250982EDD8}"/>
              </a:ext>
            </a:extLst>
          </p:cNvPr>
          <p:cNvSpPr/>
          <p:nvPr/>
        </p:nvSpPr>
        <p:spPr>
          <a:xfrm>
            <a:off x="5687177" y="6052744"/>
            <a:ext cx="303582" cy="1906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13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F012-9DDD-B33B-B8DB-F389089C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5A0DF7-1B3A-0AB5-4B07-FDF9C459BCB0}"/>
                  </a:ext>
                </a:extLst>
              </p:cNvPr>
              <p:cNvSpPr txBox="1"/>
              <p:nvPr/>
            </p:nvSpPr>
            <p:spPr>
              <a:xfrm>
                <a:off x="381717" y="3834678"/>
                <a:ext cx="6019083" cy="2548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+mn-ea"/>
                  </a:rPr>
                  <a:t>Kinematic Decoupling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Pieper’s condition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을 이용하면 </a:t>
                </a:r>
                <a:r>
                  <a:rPr lang="en-US" altLang="ko-KR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IK </a:t>
                </a:r>
                <a:r>
                  <a:rPr lang="ko-KR" altLang="en-US" sz="16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문제를 두 개의 더 간단한 하위 문제로 분리 가능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Inverse Position: wrist center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를 목표 위치에 도달시키기 위해 필요한 처음 세 관절의 각도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계산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Inverse Orientation: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결정된 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wrist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좌표계를 기준으로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말단장치를 목표 자세로 정렬하기 위해 필요한 마지막 세 관절의 각도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4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5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  <a:ea typeface="Pretendard Light" panose="02000403000000020004" pitchFamily="50" charset="-127"/>
                        <a:cs typeface="Pretendard Light" panose="02000403000000020004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Pretendard Light" panose="02000403000000020004" pitchFamily="50" charset="-127"/>
                            <a:cs typeface="Pretendard Light" panose="02000403000000020004" pitchFamily="50" charset="-127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)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계산</a:t>
                </a:r>
                <a:endPara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5A0DF7-1B3A-0AB5-4B07-FDF9C459B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7" y="3834678"/>
                <a:ext cx="6019083" cy="2548070"/>
              </a:xfrm>
              <a:prstGeom prst="rect">
                <a:avLst/>
              </a:prstGeom>
              <a:blipFill>
                <a:blip r:embed="rId2"/>
                <a:stretch>
                  <a:fillRect l="-1114" b="-16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43ADF502-05A9-C7DF-854E-8DFD3A0E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Analytical IK</a:t>
            </a:r>
            <a:r>
              <a:rPr lang="en-US" altLang="ko-KR" sz="2000" dirty="0">
                <a:latin typeface="+mj-lt"/>
              </a:rPr>
              <a:t> – Pieper’s Method</a:t>
            </a:r>
            <a:endParaRPr lang="ko-KR" altLang="en-US" sz="2000" dirty="0">
              <a:latin typeface="+mj-lt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0D693-7B5D-1AE9-F667-483F1920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1214F0-07A9-ED93-99E9-C3CE0AAAB84E}"/>
              </a:ext>
            </a:extLst>
          </p:cNvPr>
          <p:cNvSpPr txBox="1"/>
          <p:nvPr/>
        </p:nvSpPr>
        <p:spPr>
          <a:xfrm>
            <a:off x="381719" y="2066574"/>
            <a:ext cx="7131889" cy="1619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  <a:ea typeface="+mn-ea"/>
              </a:rPr>
              <a:t>Pieper’s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6R </a:t>
            </a:r>
            <a:r>
              <a:rPr lang="ko-KR" altLang="en-US"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매니퓰레이터의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연속된 세 회전 관절 축이 한 점에서 만날 경우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해석적 해가 존재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대부분의 산업용 로봇은 마지막 세 관절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(4, 5, 6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번 관절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해당 조건을 만족하며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이를 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spherical wrist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구조라고 부름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B26693-E841-563E-8B6C-D16D99959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22" y="4411562"/>
            <a:ext cx="2182124" cy="197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BCBFF9-A7EF-CCB1-448B-493853375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370" y="4346098"/>
            <a:ext cx="2182124" cy="203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Arm Kinematics | SpringerLink">
            <a:extLst>
              <a:ext uri="{FF2B5EF4-FFF2-40B4-BE49-F238E27FC236}">
                <a16:creationId xmlns:a16="http://schemas.microsoft.com/office/drawing/2014/main" id="{C8E55643-8F27-7F5B-DBFA-C51FE6FB9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382" y="2341684"/>
            <a:ext cx="2182123" cy="173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1433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.0728"/>
  <p:tag name="ORIGINALWIDTH" val="1105.654"/>
  <p:tag name="LATEXADDIN" val="\documentclass{article}&#10;\usepackage{amsmath}&#10;\pagestyle{empty}&#10;\begin{document}&#10;&#10;$&#10;\mathbf{x}=f(\mathbf{q})\equiv&#10;\begin{bmatrix}&#10;f_1(\mathbf{q}) \\&#10;\vdots \\&#10;f_m(\mathbf{q})&#10;\end{bmatrix}&#10;$&#10;&#10;&#10;\end{document}"/>
  <p:tag name="IGUANATEXSIZE" val="15"/>
  <p:tag name="IGUANATEXCURSOR" val="18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671"/>
  <p:tag name="ORIGINALWIDTH" val="1521.962"/>
  <p:tag name="LATEXADDIN" val="\documentclass{article}&#10;\usepackage{amsmath}&#10;\pagestyle{empty}&#10;\begin{document}&#10;&#10;$&#10;^0T_ n={}^0T_1{}^1T_2 \cdots {}^{n-1}T_n = X&#10;$&#10;&#10;&#10;\end{document}"/>
  <p:tag name="IGUANATEXSIZE" val="15"/>
  <p:tag name="IGUANATEXCURSOR" val="12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0833"/>
  <p:tag name="ORIGINALWIDTH" val="2155.051"/>
  <p:tag name="LATEXADDIN" val="\documentclass{article}&#10;\usepackage{amsmath}&#10;\pagestyle{empty}&#10;\begin{document}&#10;\[&#10;^0T_1 =&#10;\left[&#10;\begin{array}{cccc}&#10;\cos \theta_1 &amp; -\sin \theta_1 &amp; 0 &amp; l_1 \cos \theta_1 \\&#10;\sin \theta_1 &amp; \cos \theta_1 &amp; 0 &amp; l_1 \sin \theta_1 \\&#10;0 &amp; 0 &amp; 1 &amp; 0 \\&#10;0 &amp; 0 &amp; 0 &amp; 1&#10;\end{array}&#10;\right]&#10;\]&#10;\end{document}"/>
  <p:tag name="IGUANATEXSIZE" val="15"/>
  <p:tag name="IGUANATEXCURSOR" val="17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3.5647"/>
  <p:tag name="ORIGINALWIDTH" val="1449.202"/>
  <p:tag name="LATEXADDIN" val="\documentclass{article}&#10;\usepackage{amsmath}&#10;\pagestyle{empty}&#10;\begin{document}&#10;&#10;&#10;\begin{tabular}{|l|c|c|c|c|}&#10;\hline&#10;\text{Link} &amp; $a_i$ &amp; $\alpha_i$ &amp; $d_i$ &amp; $\theta_i$ \\&#10;\hline&#10;1 &amp; $l_1$ &amp; 0 &amp; 0 &amp; $\theta_1$ \\&#10;2 &amp; $l_2$ &amp; 0 &amp; 0 &amp; $\theta_2$ \\&#10;\hline&#10;\end{tabular}&#10;&#10;&#10;\end{document}"/>
  <p:tag name="IGUANATEXSIZE" val="15"/>
  <p:tag name="IGUANATEXCURSOR" val="27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0833"/>
  <p:tag name="ORIGINALWIDTH" val="2151.3"/>
  <p:tag name="LATEXADDIN" val="\documentclass{article}&#10;\usepackage{amsmath}&#10;\pagestyle{empty}&#10;\begin{document}&#10;\[&#10;^1T_2 =&#10;\left[&#10;\begin{array}{cccc}&#10;\cos \theta_2 &amp; -\sin \theta_2 &amp; 0 &amp; l_2 \cos \theta_2 \\&#10;\sin \theta_2 &amp; \cos \theta_2 &amp; 0 &amp; l_2 \sin \theta_2 \\&#10;0 &amp; 0 &amp; 1 &amp; 0 \\&#10;0 &amp; 0 &amp; 0 &amp; 1&#10;\end{array}&#10;\right]&#10;\]&#10;\end{document}"/>
  <p:tag name="IGUANATEXSIZE" val="15"/>
  <p:tag name="IGUANATEXCURSOR" val="287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0833"/>
  <p:tag name="ORIGINALWIDTH" val="4286.098"/>
  <p:tag name="LATEXADDIN" val="\documentclass{article}&#10;\usepackage{amsmath}&#10;\pagestyle{empty}&#10;\begin{document}&#10;\[&#10;^0T_2 = {}^0T_1 {}^1T_2 =&#10;\left[&#10;\begin{array}{cccc}&#10;\cos (\theta_1+\theta_2) &amp; -\sin (\theta_1+\theta_2) &amp; 0 &amp; l_1 \cos \theta_1 + l_2 \cos (\theta_1+\theta_2) \\&#10;\sin (\theta_1+\theta_2) &amp; \cos (\theta_1+\theta_2) &amp; 0 &amp; l_1 \sin \theta_1 + l_2 \sin (\theta_1+\theta_2) \\&#10;0 &amp; 0 &amp; 1 &amp; 0 \\&#10;0 &amp; 0 &amp; 0 &amp; 1&#10;\end{array}&#10;\right]&#10;\]&#10;\end{document}"/>
  <p:tag name="IGUANATEXSIZE" val="15"/>
  <p:tag name="IGUANATEXCURSOR" val="10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548.216"/>
  <p:tag name="LATEXADDIN" val="\documentclass{article}&#10;\usepackage{amsmath}&#10;\pagestyle{empty}&#10;\begin{document}&#10;$&#10;x=l_1 \cos \theta_1 + l_2 \cos (\theta_1+\theta_2)&#10;$&#10;\end{document}"/>
  <p:tag name="IGUANATEXSIZE" val="15"/>
  <p:tag name="IGUANATEXCURSOR" val="13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514.461"/>
  <p:tag name="LATEXADDIN" val="\documentclass{article}&#10;\usepackage{amsmath}&#10;\pagestyle{empty}&#10;\begin{document}&#10;$&#10;y=l_1 \sin \theta_1 + l_2 \sin (\theta_1+\theta_2)&#10;$&#10;\end{document}"/>
  <p:tag name="IGUANATEXSIZE" val="15"/>
  <p:tag name="IGUANATEXCURSOR" val="13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1617.976"/>
  <p:tag name="LATEXADDIN" val="\documentclass{article}&#10;\usepackage{amsmath}&#10;\pagestyle{empty}&#10;\begin{document}&#10;$&#10;x^2+y^2=l_1^2+l_2^2+2l_1l_2\cos\theta_2&#10;$&#10;&#10;\end{document}"/>
  <p:tag name="IGUANATEXSIZE" val="15"/>
  <p:tag name="IGUANATEXCURSOR" val="12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1503.96"/>
  <p:tag name="LATEXADDIN" val="\documentclass{article}&#10;\usepackage{amsmath}&#10;\pagestyle{empty}&#10;\begin{document}&#10;$&#10;\theta_2=\pm \arccos{\left(\frac{x^2+y^2-l_1^2-l_2^2}{2l_1l_2}\right)}&#10;$&#10;\end{document}"/>
  <p:tag name="IGUANATEXSIZE" val="15"/>
  <p:tag name="IGUANATEXCURSOR" val="15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4108.323"/>
  <p:tag name="LATEXADDIN" val="\documentclass{article}&#10;\usepackage{amsmath}&#10;\pagestyle{empty}&#10;\begin{document}&#10;$&#10;y=l_1 \sin \theta_1 + l_2 (\sin \theta_1 \cos\theta_2 + \cos\theta_1\sin\theta_2)&#10;=(l_1+l_2\cos\theta_2)\sin\theta_1+\cos\theta_1\sin\theta_2&#10;$&#10;\end{document}"/>
  <p:tag name="IGUANATEXSIZE" val="15"/>
  <p:tag name="IGUANATEXCURSOR" val="22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687"/>
  <p:tag name="ORIGINALWIDTH" val="606.0846"/>
  <p:tag name="LATEXADDIN" val="\documentclass{article}&#10;\usepackage{amsmath}&#10;\pagestyle{empty}&#10;\begin{document}&#10;&#10;$&#10;\mathbf{q}=f^{-1}(\mathbf{x})&#10;$&#10;&#10;&#10;\end{document}"/>
  <p:tag name="IGUANATEXSIZE" val="15"/>
  <p:tag name="IGUANATEXCURSOR" val="112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637"/>
  <p:tag name="ORIGINALWIDTH" val="1012.641"/>
  <p:tag name="LATEXADDIN" val="\documentclass{article}&#10;\usepackage{amsmath}&#10;\pagestyle{empty}&#10;\begin{document}&#10;$&#10;a\cos\theta+b\sin\theta=c&#10;$&#10;&#10;\end{document}"/>
  <p:tag name="IGUANATEXSIZE" val="15"/>
  <p:tag name="IGUANATEXCURSOR" val="109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2003.53"/>
  <p:tag name="LATEXADDIN" val="\documentclass{article}&#10;\usepackage{amsmath}&#10;\pagestyle{empty}&#10;\begin{document}&#10;&#10;$&#10;\theta=\tan^{-1}\left(\frac{c}{\pm \sqrt{a^2+b^2-c^2}}\right)-\tan^{-1}\left(\frac{a}{b}\right)&#10;$&#10;\end{document}"/>
  <p:tag name="IGUANATEXSIZE" val="15"/>
  <p:tag name="IGUANATEXCURSOR" val="17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2018.532"/>
  <p:tag name="LATEXADDIN" val="\documentclass{article}&#10;\usepackage{amsmath}&#10;\pagestyle{empty}&#10;\begin{document}&#10;$&#10;\theta_1=\arctan{\left(\frac{y}{x}\right)}-\arctan{\left(\frac{l_2\sin{\theta_2}}{l_1+l_2\cos{\theta_2}}\right)}&#10;$&#10;\end{document}"/>
  <p:tag name="IGUANATEXSIZE" val="15"/>
  <p:tag name="IGUANATEXCURSOR" val="196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9.5991"/>
  <p:tag name="ORIGINALWIDTH" val="2118.296"/>
  <p:tag name="LATEXADDIN" val="\documentclass{article}&#10;\usepackage{amsmath}&#10;\pagestyle{empty}&#10;\begin{document}&#10;&#10;\begin{align*}&#10;x^2+y^2&amp;=l_1^2+l_2^2-2l_1l_2\cos{(\pi-\theta_2)}\\&#10;&amp;=l_1^2+l_2^2+2l_1l_2\cos{(\theta_2)}\\&#10;\theta_2&amp;=\pm \arccos{\left(\frac{x^2+y^2-l_1^2-l_2^2}{2l_1l_2}\right)}&#10;\end{align*}&#10;&#10;\end{document}"/>
  <p:tag name="IGUANATEXSIZE" val="15"/>
  <p:tag name="IGUANATEXCURSOR" val="16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5787"/>
  <p:tag name="ORIGINALWIDTH" val="69.75977"/>
  <p:tag name="LATEXADDIN" val="\documentclass{article}&#10;\usepackage{amsmath}&#10;\pagestyle{empty}&#10;\begin{document}&#10;&#10;&#10;$\alpha$&#10;&#10;\end{document}"/>
  <p:tag name="IGUANATEXSIZE" val="10"/>
  <p:tag name="IGUANATEXCURSOR" val="90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656"/>
  <p:tag name="ORIGINALWIDTH" val="68.25953"/>
  <p:tag name="LATEXADDIN" val="\documentclass{article}&#10;\usepackage{amsmath}&#10;\pagestyle{empty}&#10;\begin{document}&#10;&#10;&#10;$\beta$&#10;&#10;\end{document}"/>
  <p:tag name="IGUANATEXSIZE" val="10"/>
  <p:tag name="IGUANATEXCURSOR" val="88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5.6292"/>
  <p:tag name="ORIGINALWIDTH" val="2260.065"/>
  <p:tag name="LATEXADDIN" val="\documentclass{article}&#10;\usepackage{amsmath}&#10;\pagestyle{empty}&#10;\begin{document}&#10;&#10;\begin{align*}&#10;\alpha&amp;=\arctan{\left(\frac{l_2\sin{\theta_2}}{l_1+l_2\cos{\theta_2}}\right)}\\&#10;\beta&amp;=\arctan{\left(\frac{y}{x}\right)}=\theta_1+\alpha\\&#10;\theta_1&amp;=\arctan{\left(\frac{y}{x}\right)}-\arctan{\left(\frac{l_2\sin{\theta_2}}{l_1+l_2\cos{\theta_2}}\right)}&#10;\end{align*}&#10;&#10;\end{document}"/>
  <p:tag name="IGUANATEXSIZE" val="15"/>
  <p:tag name="IGUANATEXCURSOR" val="24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51236"/>
  <p:tag name="ORIGINALWIDTH" val="87.01212"/>
  <p:tag name="LATEXADDIN" val="\documentclass{article}&#10;\usepackage{amsmath}&#10;\pagestyle{empty}&#10;\begin{document}&#10;&#10;&#10;$A$&#10;&#10;\end{document}"/>
  <p:tag name="IGUANATEXSIZE" val="10"/>
  <p:tag name="IGUANATEXCURSOR" val="8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6181"/>
  <p:tag name="ORIGINALWIDTH" val="89.26244"/>
  <p:tag name="LATEXADDIN" val="\documentclass{article}&#10;\usepackage{amsmath}&#10;\pagestyle{empty}&#10;\begin{document}&#10;&#10;&#10;$B$&#10;&#10;\end{document}"/>
  <p:tag name="IGUANATEXSIZE" val="10"/>
  <p:tag name="IGUANATEXCURSOR" val="84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3.0842"/>
  <p:tag name="ORIGINALWIDTH" val="4532.882"/>
  <p:tag name="LATEXADDIN" val="\documentclass{article}&#10;\usepackage{amsmath}&#10;\pagestyle{empty}&#10;\begin{document}&#10;\[&#10;{^{n-1}T_n} =&#10;\left[&#10;\begin{array}{ccc|c}&#10;\cos \theta_n &amp; -\sin \theta_n \cos \alpha_n &amp; \sin \theta_n \sin \alpha_n &amp; a_n \cos \theta_n \\&#10;\sin \theta_n &amp; \cos \theta_n \cos \alpha_n &amp; -\cos \theta_n \sin \alpha_n &amp; a_n \sin \theta_n \\&#10;0 &amp; \sin \alpha_n &amp; \cos \alpha_n &amp; d_n \\&#10;\hline&#10;0 &amp; 0 &amp; 0 &amp; 1&#10;\end{array}&#10;\right]&#10;=&#10;\left[&#10;\begin{array}{ccc|c}&#10;\multicolumn{3}{c|}{R} &amp; T \\&#10;\hline&#10;0 &amp; 0 &amp; 0 &amp; 1&#10;\end{array}&#10;\right]&#10;\]&#10;\end{document}"/>
  <p:tag name="IGUANATEXSIZE" val="15"/>
  <p:tag name="IGUANATEXCURSOR" val="301"/>
  <p:tag name="TRANSPARENCY" val="True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사용자 지정 1">
      <a:majorFont>
        <a:latin typeface="Pretendard SemiBold"/>
        <a:ea typeface="Pretendard SemiBold"/>
        <a:cs typeface=""/>
      </a:majorFont>
      <a:minorFont>
        <a:latin typeface="Pretendard Medium"/>
        <a:ea typeface="Pretendard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0D7697-8E53-4EA8-8CBB-9C19575257BF}">
  <ds:schemaRefs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71af3243-3dd4-4a8d-8c0d-dd76da1f02a5"/>
    <ds:schemaRef ds:uri="http://purl.org/dc/terms/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3171</TotalTime>
  <Words>722</Words>
  <Application>Microsoft Office PowerPoint</Application>
  <PresentationFormat>와이드스크린</PresentationFormat>
  <Paragraphs>78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Pretendard Medium</vt:lpstr>
      <vt:lpstr>Pretendard Thin</vt:lpstr>
      <vt:lpstr>맑은 고딕</vt:lpstr>
      <vt:lpstr>Pretendard Light</vt:lpstr>
      <vt:lpstr>Pretendard SemiBold</vt:lpstr>
      <vt:lpstr>Calibri</vt:lpstr>
      <vt:lpstr>Arial</vt:lpstr>
      <vt:lpstr>Cambria Math</vt:lpstr>
      <vt:lpstr>AccentBoxVTI</vt:lpstr>
      <vt:lpstr>Lecture 1: Analytical Inverse Kinematics</vt:lpstr>
      <vt:lpstr>Introduction to IK</vt:lpstr>
      <vt:lpstr>Introduction to IK</vt:lpstr>
      <vt:lpstr>Introduction to IK</vt:lpstr>
      <vt:lpstr>Analytical IK</vt:lpstr>
      <vt:lpstr>Analytical IK - Geometrical Approach</vt:lpstr>
      <vt:lpstr>Analytical IK - Algebraic Approach</vt:lpstr>
      <vt:lpstr>Analytical IK - Algebraic Approach</vt:lpstr>
      <vt:lpstr>Analytical IK – Pieper’s Method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박다움</dc:creator>
  <cp:lastModifiedBy>박다움</cp:lastModifiedBy>
  <cp:revision>73</cp:revision>
  <dcterms:created xsi:type="dcterms:W3CDTF">2025-08-09T05:50:27Z</dcterms:created>
  <dcterms:modified xsi:type="dcterms:W3CDTF">2025-11-17T11:42:59Z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